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67" r:id="rId5"/>
    <p:sldId id="268" r:id="rId6"/>
    <p:sldId id="286" r:id="rId7"/>
    <p:sldId id="277" r:id="rId8"/>
    <p:sldId id="302" r:id="rId9"/>
    <p:sldId id="273" r:id="rId10"/>
    <p:sldId id="259" r:id="rId11"/>
    <p:sldId id="260" r:id="rId12"/>
    <p:sldId id="304" r:id="rId13"/>
    <p:sldId id="275" r:id="rId14"/>
    <p:sldId id="261" r:id="rId15"/>
    <p:sldId id="305" r:id="rId16"/>
    <p:sldId id="269" r:id="rId17"/>
    <p:sldId id="262" r:id="rId18"/>
    <p:sldId id="263" r:id="rId19"/>
    <p:sldId id="282" r:id="rId20"/>
    <p:sldId id="306" r:id="rId21"/>
    <p:sldId id="270" r:id="rId22"/>
    <p:sldId id="264" r:id="rId23"/>
    <p:sldId id="307" r:id="rId24"/>
    <p:sldId id="303" r:id="rId25"/>
    <p:sldId id="265" r:id="rId26"/>
    <p:sldId id="271" r:id="rId27"/>
    <p:sldId id="272" r:id="rId28"/>
    <p:sldId id="308" r:id="rId29"/>
    <p:sldId id="278" r:id="rId30"/>
    <p:sldId id="279" r:id="rId31"/>
    <p:sldId id="280" r:id="rId32"/>
    <p:sldId id="281" r:id="rId33"/>
    <p:sldId id="283" r:id="rId34"/>
    <p:sldId id="284" r:id="rId35"/>
    <p:sldId id="285" r:id="rId36"/>
    <p:sldId id="287" r:id="rId37"/>
    <p:sldId id="288" r:id="rId38"/>
    <p:sldId id="289" r:id="rId39"/>
    <p:sldId id="290" r:id="rId40"/>
    <p:sldId id="291" r:id="rId41"/>
    <p:sldId id="309" r:id="rId42"/>
    <p:sldId id="293" r:id="rId43"/>
    <p:sldId id="292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5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BB8B5-D8EC-4897-A1A3-92451D28F36C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520FD-1F1B-4873-97E1-3B7AF7181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4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E36B-E6EB-4CE4-A239-F936013916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8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E36B-E6EB-4CE4-A239-F93601391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20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D2E36B-E6EB-4CE4-A239-F93601391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8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D23D8-EAAD-4B3F-A93F-2F3DF3A97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13A9CB-EE1A-443D-BC60-0085F4BAE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5BDC6-1CC1-4F4C-BED7-A0EA6EAF5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D2FA6D-9192-46F1-B9A6-49D810CC8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00C0DD-5F3E-425A-941A-5B5C64D8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523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026B6-967E-44DC-8327-8CA5D89DF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FA5BA0-1479-49F1-B616-062A8721E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93A84D-D4F0-44E7-982C-27E5DEA27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4B6675-753E-498E-A40B-B8EFDC88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2B020A-5948-4613-A611-599E6104C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25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5B4C7F-A6C4-48A0-9EF0-C85470D20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252B2C-86FE-4BFA-9647-9A9FB454E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DAB86-CE70-4591-9DD7-9210AD39B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3AAD53-D861-47FC-A936-7103C58D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8F44E-1FC2-4168-A6D7-1233B334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921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2DD4B2-ADD8-4B27-A78D-D03876A9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865C6-EEB9-4CB5-87FB-D41F99D37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1323ED-B8D7-4925-9C28-AA74086F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0E2422-A710-4E89-86A8-F18724380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330277-8F0F-4939-8041-2951AD21F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2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BCA79-CAFD-4C4C-9E11-713DAC43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8B3E42-8360-4D53-8E86-B5C2469B1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AE9149-EE31-4D3E-BA7A-110E810B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3526D7-D2BE-4744-BB27-8DA39E9A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2D7394-7237-4B4D-8B97-A3338334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15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B844D2-53D5-4C54-AF90-12405852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3FA6B0-F3F7-48D1-9467-65DA264F9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EDA3E6-CFF8-45C9-9369-DDC1ACAEA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73DED5-B364-4BEE-A3F7-0172A0222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801676-E620-4063-9715-CEB559F8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29F576-0CF8-44EA-B294-0EB16662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48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5B98D2-B966-490A-9A37-F5B8CC45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9230F0-6A3F-4A13-A6AB-B99FAB6B3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D00BBF-B60C-4A23-80D1-4EBD81D9D3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6FB4DF-1888-4E05-8805-B8409C2A1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FDA6CF7-4B09-450E-8DA4-1360E1DD2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1EEAD2-13DA-4D78-B2BB-C4495207D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8A2F02F-DE11-46CF-B2A5-A94373785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123DDC6-0808-40D0-AA80-684018807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55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0DB76-061C-4A28-ADC0-0D2B2D8A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9006E5-10C7-4E7E-A4BA-B1CECA188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05F6B7-D35C-4026-9C7C-DCC35169E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BCD378-76A9-47CF-937F-68A0AB80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87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4C464E8-0B45-4BCE-B7F8-B629521C0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7F599E-A5D1-483D-8F46-E7F66AB96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DAA996-09FF-4CEF-8B54-DC82D26B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78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B5374-E70F-4320-8805-E4A38889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3A196-6D46-4CF8-A017-C3A116AD7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D034A2F-4578-489F-95C7-CD3626CAB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3BF93F-B9EB-4D0D-B268-210DD4DD6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3327B9-6CFF-4E4F-94C6-1FD88A01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B9FD2F-596D-430C-A370-ABE76E45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85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57A74-6217-4A3F-8A58-49F5AB81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332263-01C8-45F0-B8B5-F6BCB1051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1C15C3-1C24-495E-9F33-3A5A7696B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1397A0-2422-44C2-9995-EBD0985DD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447554-8EB0-4D51-8390-542E9025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299429-2488-4BA4-B9B7-238625B3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00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B65EA9-50EA-4719-A7C2-5753FA9F1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BE8BF6-55F2-4942-822D-89CAF4DCA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2746D2-6EF9-4366-BEDC-B25685C77B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01D5C-89FC-41C0-9BD9-AF8B16EB1A83}" type="datetimeFigureOut">
              <a:rPr lang="zh-CN" altLang="en-US" smtClean="0"/>
              <a:t>2022/3/21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926B0F-C4C0-49D8-9877-D15A43940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ADFC8C-FC88-473B-9F74-3033C93E4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F33FE-18F1-4635-A5F2-C2BEFC2FE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64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E540D-85C3-4667-80A0-AB4BDF44F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Topic Modeling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263879-FA77-4C5F-B38D-49094FAC16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Peitian Zhang</a:t>
            </a:r>
          </a:p>
          <a:p>
            <a:r>
              <a:rPr lang="en-US" altLang="zh-CN" dirty="0"/>
              <a:t>Renmin University of China</a:t>
            </a:r>
          </a:p>
          <a:p>
            <a:r>
              <a:rPr lang="en-US" altLang="zh-CN" dirty="0"/>
              <a:t>Currently @ MSRA Social Computing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20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0A17D-7890-40A0-9AEA-8F3295DF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Latent Semantic Analysis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9FA902-E592-45EF-AE41-E8A54F1A9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100" y="1867588"/>
                <a:ext cx="11353800" cy="502471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Use SVD to decompose the sparse co-occurrence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, where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represents the row count/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of j-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</a:t>
                </a:r>
                <a:r>
                  <a:rPr lang="en-US" altLang="zh-CN" dirty="0" err="1"/>
                  <a:t>i-th</a:t>
                </a:r>
                <a:r>
                  <a:rPr lang="en-US" altLang="zh-CN" dirty="0"/>
                  <a:t> document.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 represents the </a:t>
                </a:r>
                <a:r>
                  <a:rPr lang="en-US" altLang="zh-CN" i="1" dirty="0"/>
                  <a:t>unnormalized</a:t>
                </a:r>
                <a:r>
                  <a:rPr lang="en-US" altLang="zh-CN" dirty="0"/>
                  <a:t> document-topic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diagonal matrix of descending eigenvalues and represents the topic importance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represents the </a:t>
                </a:r>
                <a:r>
                  <a:rPr lang="en-US" altLang="zh-CN" i="1" dirty="0"/>
                  <a:t>unnormalized</a:t>
                </a:r>
                <a:r>
                  <a:rPr lang="en-US" altLang="zh-CN" dirty="0"/>
                  <a:t> topic-word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Limitations</a:t>
                </a:r>
              </a:p>
              <a:p>
                <a:pPr lvl="1"/>
                <a:r>
                  <a:rPr lang="en-US" altLang="zh-CN" dirty="0"/>
                  <a:t>It is a linear model;</a:t>
                </a:r>
              </a:p>
              <a:p>
                <a:pPr lvl="1"/>
                <a:r>
                  <a:rPr lang="en-US" altLang="zh-CN" dirty="0"/>
                  <a:t>From the statistical point of view, it assumes a Gaussian distribution of the terms in the documents, which is not realistic.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9FA902-E592-45EF-AE41-E8A54F1A9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100" y="1867588"/>
                <a:ext cx="11353800" cy="5024712"/>
              </a:xfrm>
              <a:blipFill>
                <a:blip r:embed="rId2"/>
                <a:stretch>
                  <a:fillRect l="-967" t="-2061" r="-1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82638CD-5587-41D4-A1BF-CEE4A957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228" y="7663"/>
            <a:ext cx="5464772" cy="18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D7FD9-47D9-40C8-AFFD-1C27E137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PLSA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2E62-C921-46A2-8AEF-41DDDA158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982" y="1828800"/>
                <a:ext cx="10994035" cy="479727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None. No prior knowledge of topic distribution.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categorical/multinomial distribution,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 parameters.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categorical/multinomial distribution,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 parameters.</a:t>
                </a:r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topic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word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Repeat 1-2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times.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2E62-C921-46A2-8AEF-41DDDA158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982" y="1828800"/>
                <a:ext cx="10994035" cy="4797274"/>
              </a:xfrm>
              <a:blipFill>
                <a:blip r:embed="rId2"/>
                <a:stretch>
                  <a:fillRect l="-998" t="-21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3F428D-8B0C-49EC-BF12-AC2F98F5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884" y="0"/>
            <a:ext cx="4347194" cy="17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1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2264F-B239-463A-8EDF-874C37D2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PLSA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0D6AD0-6945-408C-88BC-0DD1EF02A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9784" y="1825625"/>
                <a:ext cx="11609882" cy="466725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Formally: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𝒲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Use EM algorithm to maximize the log likelihood over the entire corpus: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𝒲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𝒲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p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Limitations:</a:t>
                </a:r>
              </a:p>
              <a:p>
                <a:pPr lvl="1"/>
                <a:r>
                  <a:rPr lang="en-US" altLang="zh-CN" dirty="0"/>
                  <a:t>The parameters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PLSA are directly modeled as multinomial distribution over the training set, which limits its inference ability for unseen documents.</a:t>
                </a:r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80D6AD0-6945-408C-88BC-0DD1EF02A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784" y="1825625"/>
                <a:ext cx="11609882" cy="4667250"/>
              </a:xfrm>
              <a:blipFill>
                <a:blip r:embed="rId2"/>
                <a:stretch>
                  <a:fillRect l="-787" t="-1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50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F65B-5780-420A-B0EB-9DED4FFC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Dirichlet Allocation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748D-6C10-4351-88E5-E7CB31917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Why use LDA?</a:t>
                </a:r>
              </a:p>
              <a:p>
                <a:pPr lvl="1"/>
                <a:r>
                  <a:rPr lang="en-US" dirty="0"/>
                  <a:t>We want a well-organized latent distribution 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we can draw a random point to serve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In this way, we generalize the model.</a:t>
                </a:r>
              </a:p>
              <a:p>
                <a:pPr lvl="1"/>
                <a:r>
                  <a:rPr lang="en-US" dirty="0"/>
                  <a:t>We use Dirichlet prior: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Dirichlet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Why use Dirichlet prior?</a:t>
                </a:r>
              </a:p>
              <a:p>
                <a:pPr lvl="1"/>
                <a:r>
                  <a:rPr lang="en-US" dirty="0"/>
                  <a:t>Point drawn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-dimensional Dirichlet forms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simplex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which is convenient to model multinomial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748D-6C10-4351-88E5-E7CB3191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61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D489-203F-497C-BFA8-0AEE5FFB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Latent Dirichlet Allocation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C94344-1B5A-4420-90ED-1BBAE392F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3096" y="2278139"/>
                <a:ext cx="10725807" cy="406279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-dimensional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Dirichlet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categorical/multinomial distribution, </a:t>
                </a:r>
                <a:r>
                  <a:rPr lang="en-US" altLang="zh-CN" b="1" dirty="0"/>
                  <a:t>drawn 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categorical/multinomial distribution,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 parameters, denoted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</a:t>
                </a:r>
              </a:p>
              <a:p>
                <a:endParaRPr lang="en-US" altLang="zh-CN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C94344-1B5A-4420-90ED-1BBAE392F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3096" y="2278139"/>
                <a:ext cx="10725807" cy="4062797"/>
              </a:xfrm>
              <a:blipFill>
                <a:blip r:embed="rId2"/>
                <a:stretch>
                  <a:fillRect l="-1023" t="-27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21381717-77E1-45F5-848A-E135D533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71" y="365125"/>
            <a:ext cx="4231529" cy="19130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E59A01-8D2F-4E39-B19A-F12D47BA6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843" y="4836864"/>
            <a:ext cx="5162625" cy="150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14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69392-B539-477E-AFE7-1BC79A63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Latent Dirichlet Allocation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7FE1A9-7C59-474F-BC46-C454F4A94A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Formally,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Marginalize out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dirty="0"/>
                  <a:t> because it’s a random variable. </a:t>
                </a:r>
              </a:p>
              <a:p>
                <a:r>
                  <a:rPr lang="en-US" altLang="zh-CN" dirty="0"/>
                  <a:t>Use Gibbs Sampling to maximize the likelihood.</a:t>
                </a:r>
              </a:p>
              <a:p>
                <a:r>
                  <a:rPr lang="en-US" altLang="zh-CN" dirty="0"/>
                  <a:t>Need </a:t>
                </a:r>
                <a:r>
                  <a:rPr lang="en-US" altLang="zh-CN" b="1" dirty="0"/>
                  <a:t>approximation</a:t>
                </a:r>
                <a:r>
                  <a:rPr lang="en-US" altLang="zh-CN" dirty="0"/>
                  <a:t> to infer the posterior: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7FE1A9-7C59-474F-BC46-C454F4A94A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67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83F8-E918-4E1A-B9E7-A5A745F0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25FE-CAB6-4402-B66E-F9311BDB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Aims:</a:t>
            </a:r>
          </a:p>
          <a:p>
            <a:pPr lvl="1"/>
            <a:r>
              <a:rPr lang="en-US" dirty="0"/>
              <a:t>Solve the intractable posterior of LDA</a:t>
            </a:r>
          </a:p>
          <a:p>
            <a:pPr lvl="1"/>
            <a:r>
              <a:rPr lang="en-US" dirty="0"/>
              <a:t>Combine word embedding to Topic Modeling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Use neural networks as black box to infer the posterior</a:t>
            </a:r>
          </a:p>
          <a:p>
            <a:pPr lvl="2"/>
            <a:r>
              <a:rPr lang="en-US" dirty="0"/>
              <a:t>Variational Inference</a:t>
            </a:r>
          </a:p>
          <a:p>
            <a:pPr lvl="2"/>
            <a:r>
              <a:rPr lang="en-US" dirty="0"/>
              <a:t>GAN encoder</a:t>
            </a:r>
          </a:p>
          <a:p>
            <a:pPr lvl="1"/>
            <a:r>
              <a:rPr lang="en-US" dirty="0"/>
              <a:t>Involve word embedding in forming the latent topic distribution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66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9278-C884-45C0-8F2C-0D3FB9CCE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871" y="4691010"/>
            <a:ext cx="1910255" cy="72803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ICML 2016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ABDA3A-DC90-4B10-9727-2F5A816E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8" y="2107704"/>
            <a:ext cx="8188639" cy="21133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149D5E-D9DF-4BF2-BDAF-D41F2AFF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Variational Inference</a:t>
            </a:r>
          </a:p>
        </p:txBody>
      </p:sp>
    </p:spTree>
    <p:extLst>
      <p:ext uri="{BB962C8B-B14F-4D97-AF65-F5344CB8AC3E}">
        <p14:creationId xmlns:p14="http://schemas.microsoft.com/office/powerpoint/2010/main" val="426655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CB188-3831-4495-AFF4-47BCC6357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1989" y="555734"/>
                <a:ext cx="10308021" cy="574653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Denote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dirty="0"/>
                  <a:t> is the one hot representation of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the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is the bag-of-words representation of the document,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 is the latent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Variational Auto-Encoder Architecture:</a:t>
                </a:r>
              </a:p>
              <a:p>
                <a:pPr lvl="1"/>
                <a:r>
                  <a:rPr lang="en-US" altLang="zh-CN" dirty="0"/>
                  <a:t>Encoding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outputs the distribution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MLP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MLP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MLP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 from this distribution by Reparameterization Trick: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Decoding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reconstructs input by independently generating each word: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𝑬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altLang="zh-CN" b="0" dirty="0"/>
              </a:p>
              <a:p>
                <a:pPr lvl="1"/>
                <a:r>
                  <a:rPr lang="en-US" altLang="zh-CN" b="0" dirty="0"/>
                  <a:t>Likelihood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is intractable, instead we optimize its ELBO: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ELBO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CB188-3831-4495-AFF4-47BCC6357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89" y="555734"/>
                <a:ext cx="10308021" cy="5746531"/>
              </a:xfrm>
              <a:blipFill>
                <a:blip r:embed="rId2"/>
                <a:stretch>
                  <a:fillRect l="-947" t="-2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B59DA-E184-4492-A09B-03DCA6CF711D}"/>
                  </a:ext>
                </a:extLst>
              </p:cNvPr>
              <p:cNvSpPr txBox="1"/>
              <p:nvPr/>
            </p:nvSpPr>
            <p:spPr>
              <a:xfrm>
                <a:off x="11557959" y="910304"/>
                <a:ext cx="3626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3B59DA-E184-4492-A09B-03DCA6CF7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959" y="910304"/>
                <a:ext cx="362607" cy="646331"/>
              </a:xfrm>
              <a:prstGeom prst="rect">
                <a:avLst/>
              </a:prstGeom>
              <a:blipFill>
                <a:blip r:embed="rId3"/>
                <a:stretch>
                  <a:fillRect r="-25424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3A59116-FD95-42BD-BC39-8D9471323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185" y="1233470"/>
            <a:ext cx="1353353" cy="335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19DD28-E41C-4CC1-B40C-2E8E2B374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764" y="1568586"/>
            <a:ext cx="2060236" cy="1142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DEB24-A678-44A9-A0F2-E0065C376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8185" y="2722911"/>
            <a:ext cx="1443930" cy="323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7A13A7-05CB-49CB-B52B-B1A61C668F22}"/>
                  </a:ext>
                </a:extLst>
              </p:cNvPr>
              <p:cNvSpPr txBox="1"/>
              <p:nvPr/>
            </p:nvSpPr>
            <p:spPr>
              <a:xfrm>
                <a:off x="11557959" y="2412149"/>
                <a:ext cx="36260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57A13A7-05CB-49CB-B52B-B1A61C668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959" y="2412149"/>
                <a:ext cx="362607" cy="646331"/>
              </a:xfrm>
              <a:prstGeom prst="rect">
                <a:avLst/>
              </a:prstGeom>
              <a:blipFill>
                <a:blip r:embed="rId7"/>
                <a:stretch>
                  <a:fillRect r="-25424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5889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2B097-09EF-445C-86C7-F2BBEFDD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863" y="2225012"/>
            <a:ext cx="7578274" cy="24079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A9E6A7-F9AF-4DC1-B8B3-D1E9D9FB3CE5}"/>
              </a:ext>
            </a:extLst>
          </p:cNvPr>
          <p:cNvSpPr txBox="1">
            <a:spLocks/>
          </p:cNvSpPr>
          <p:nvPr/>
        </p:nvSpPr>
        <p:spPr>
          <a:xfrm>
            <a:off x="5140872" y="4998436"/>
            <a:ext cx="1910255" cy="728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ICLR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9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40632-8FAC-41FB-8D32-1C72D004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04368-00C6-4683-93FC-58125E55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r>
              <a:rPr lang="en-US" altLang="zh-CN" dirty="0"/>
              <a:t>Datasets</a:t>
            </a:r>
          </a:p>
          <a:p>
            <a:r>
              <a:rPr lang="en-US" altLang="zh-CN" dirty="0"/>
              <a:t>Metrics</a:t>
            </a:r>
          </a:p>
          <a:p>
            <a:r>
              <a:rPr lang="en-US" altLang="zh-CN" dirty="0"/>
              <a:t>Traditional Methods</a:t>
            </a:r>
          </a:p>
          <a:p>
            <a:r>
              <a:rPr lang="en-US" altLang="zh-CN" dirty="0"/>
              <a:t>Neural Methods</a:t>
            </a:r>
          </a:p>
          <a:p>
            <a:r>
              <a:rPr lang="en-US" altLang="zh-CN" dirty="0"/>
              <a:t>BERT-based Methods</a:t>
            </a:r>
          </a:p>
          <a:p>
            <a:r>
              <a:rPr lang="en-US" altLang="zh-CN" dirty="0"/>
              <a:t>Summary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139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618FA-185A-445A-8B23-B3AFB1509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AutoEncoding</a:t>
            </a:r>
            <a:r>
              <a:rPr lang="en-US" altLang="zh-CN" sz="3600" dirty="0"/>
              <a:t> Variational Inference for Topic Models</a:t>
            </a:r>
            <a:endParaRPr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97B414-B89F-4948-AFCC-EC95E01DB1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-dimensional Logistic Normal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ℒ𝒩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/>
                  <a:t> can be analytically computed to approximate Dirichlet prior.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categorical/multinomial distribution, </a:t>
                </a:r>
                <a:r>
                  <a:rPr lang="en-US" altLang="zh-CN" b="1" dirty="0"/>
                  <a:t>drawn 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altLang="zh-CN" dirty="0"/>
                  <a:t>Use </a:t>
                </a:r>
                <a:r>
                  <a:rPr lang="en-US" altLang="zh-CN" b="1" dirty="0"/>
                  <a:t>inference network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to mimic this.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categorical/multinomial distribution,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 parameters, denoted as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 </a:t>
                </a:r>
                <a:r>
                  <a:rPr lang="en-US" altLang="zh-CN" dirty="0"/>
                  <a:t>same as LDA.</a:t>
                </a:r>
              </a:p>
              <a:p>
                <a:r>
                  <a:rPr lang="en-US" altLang="zh-CN" dirty="0"/>
                  <a:t>Extension: replace mixture of multinomials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with </a:t>
                </a:r>
                <a:r>
                  <a:rPr lang="en-US" altLang="zh-CN" i="1" dirty="0"/>
                  <a:t>weighted product of experts </a:t>
                </a:r>
                <a:r>
                  <a:rPr lang="en-US" altLang="zh-CN" dirty="0"/>
                  <a:t>to enlarge the expressiveness of the model</a:t>
                </a:r>
                <a:r>
                  <a:rPr lang="en-US" altLang="zh-CN" i="1" dirty="0"/>
                  <a:t>.</a:t>
                </a:r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97B414-B89F-4948-AFCC-EC95E01DB1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59988"/>
              </a:xfrm>
              <a:blipFill>
                <a:blip r:embed="rId2"/>
                <a:stretch>
                  <a:fillRect l="-1043" t="-2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782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F4DC-1A64-4E30-8463-2A999A24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60903"/>
            <a:ext cx="10515600" cy="5516060"/>
          </a:xfrm>
        </p:spPr>
        <p:txBody>
          <a:bodyPr/>
          <a:lstStyle/>
          <a:p>
            <a:r>
              <a:rPr lang="en-US" dirty="0"/>
              <a:t>20NewsG</a:t>
            </a:r>
            <a:r>
              <a:rPr lang="en-US" altLang="zh-CN" dirty="0"/>
              <a:t>roup</a:t>
            </a:r>
          </a:p>
          <a:p>
            <a:pPr lvl="1"/>
            <a:r>
              <a:rPr lang="en-US" altLang="zh-CN" dirty="0" err="1"/>
              <a:t>ProdLDA</a:t>
            </a:r>
            <a:r>
              <a:rPr lang="en-US" altLang="zh-CN" dirty="0"/>
              <a:t>: product of experts;</a:t>
            </a:r>
          </a:p>
          <a:p>
            <a:pPr lvl="1"/>
            <a:r>
              <a:rPr lang="en-US" altLang="zh-CN" dirty="0"/>
              <a:t>LDAVAE: logistic normal as prior;</a:t>
            </a:r>
          </a:p>
          <a:p>
            <a:pPr lvl="1"/>
            <a:r>
              <a:rPr lang="en-US" altLang="zh-CN" dirty="0"/>
              <a:t>LDADMFVI: mean field inference LDA;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D058C-8F9E-4F92-9FD7-919795AA9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81" y="2455849"/>
            <a:ext cx="7695238" cy="16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26590-2FCA-47FA-B3A6-174A18C1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86" y="4477103"/>
            <a:ext cx="7171428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C4496-1919-4B35-B54D-41D5A1B5D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9103"/>
            <a:ext cx="10515600" cy="73786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ACL 2020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0E739-28D0-416A-93B2-275AA59C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76" y="1895666"/>
            <a:ext cx="9019048" cy="3066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738648-E46E-4610-889B-6C988A07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3283832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8DF95-DD15-4B31-91F8-B3F2F0B28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9" y="395106"/>
            <a:ext cx="10771682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Neural Topic Modeling with Bidirectional </a:t>
            </a:r>
            <a:r>
              <a:rPr lang="en-US" altLang="zh-CN" sz="3200" dirty="0" err="1"/>
              <a:t>Adverserial</a:t>
            </a:r>
            <a:r>
              <a:rPr lang="en-US" altLang="zh-CN" sz="3200" dirty="0"/>
              <a:t> Training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736233-D049-447C-8D0C-E97CE14DA1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-dimensional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Dirichlet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encoder network.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generator network.</a:t>
                </a:r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a topic distribution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generate the topic distribution into word distribution by the generator network.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2736233-D049-447C-8D0C-E97CE14DA1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8934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AFA7B8B-5709-46BA-942B-3D4090554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22" y="230213"/>
            <a:ext cx="10814154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Neural Topic Modeling with Bidirectional </a:t>
            </a:r>
            <a:r>
              <a:rPr lang="en-US" altLang="zh-CN" sz="3200" dirty="0" err="1"/>
              <a:t>Adverserial</a:t>
            </a:r>
            <a:r>
              <a:rPr lang="en-US" altLang="zh-CN" sz="3200" dirty="0"/>
              <a:t> Training</a:t>
            </a:r>
            <a:endParaRPr lang="zh-CN" altLang="en-US" sz="3200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B0E2EA9F-3FBB-42F7-A314-5BE97D857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99" y="1443651"/>
            <a:ext cx="9311001" cy="526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29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B6D344-B9D1-48BA-A3E0-75EFCD2F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00" y="1360904"/>
            <a:ext cx="5927002" cy="2573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6F409-270A-4F52-8227-A60064E5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485" y="1555775"/>
            <a:ext cx="4339501" cy="1959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ACB4B-0D9F-4A0B-B008-B831AFBAA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201" y="2752843"/>
            <a:ext cx="1756716" cy="762349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BC0AB1F-D274-450B-B04C-5CB10D08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22" y="230213"/>
            <a:ext cx="10814154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Neural Topic Modeling with Bidirectional </a:t>
            </a:r>
            <a:r>
              <a:rPr lang="en-US" altLang="zh-CN" sz="3200" dirty="0" err="1"/>
              <a:t>Adverserial</a:t>
            </a:r>
            <a:r>
              <a:rPr lang="en-US" altLang="zh-CN" sz="3200" dirty="0"/>
              <a:t> Training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1C6690-FF5C-4D7C-96C2-91A1E1E5C8FF}"/>
                  </a:ext>
                </a:extLst>
              </p:cNvPr>
              <p:cNvSpPr txBox="1"/>
              <p:nvPr/>
            </p:nvSpPr>
            <p:spPr>
              <a:xfrm>
                <a:off x="768600" y="4062334"/>
                <a:ext cx="10624104" cy="2763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Adversarial training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Optimize discriminator every step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Optimize encoder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2400" dirty="0"/>
                  <a:t> step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Optimize generator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sz="2400" dirty="0"/>
                  <a:t> step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Integrate word embedding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Each topic is a multivariate Gaussian distribution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The words are sampled from this distribution.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1C6690-FF5C-4D7C-96C2-91A1E1E5C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00" y="4062334"/>
                <a:ext cx="10624104" cy="2763321"/>
              </a:xfrm>
              <a:prstGeom prst="rect">
                <a:avLst/>
              </a:prstGeom>
              <a:blipFill>
                <a:blip r:embed="rId5"/>
                <a:stretch>
                  <a:fillRect l="-746" t="-1542" b="-4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727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BBABF-00BF-4DD8-B40D-B65DB0EC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90" y="429000"/>
            <a:ext cx="6780952" cy="60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C8828-1C16-4421-9D98-5325D39C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515" y="271857"/>
            <a:ext cx="3638095" cy="6314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D43C0-01F2-4256-B5E7-134BAA1C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412" y="6438524"/>
            <a:ext cx="6523809" cy="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10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5323-D2BD-4F40-95AB-8B82E8CD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word embedding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BE9A5-2D5F-4646-B6E4-E7927F1F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08" y="2279433"/>
            <a:ext cx="8617784" cy="2438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CB061D-3595-4C0F-A983-56BC7B392665}"/>
              </a:ext>
            </a:extLst>
          </p:cNvPr>
          <p:cNvSpPr txBox="1"/>
          <p:nvPr/>
        </p:nvSpPr>
        <p:spPr>
          <a:xfrm>
            <a:off x="5216769" y="5122013"/>
            <a:ext cx="175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20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ED304-4896-4F1E-81E4-7F85AFD8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Topic Modeling in Embedding Space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ACB140-592D-4B77-9863-7FF9050285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Given word embedding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altLang="zh-CN" dirty="0"/>
                  <a:t>, represent each topic as a point in the same latent space: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.</a:t>
                </a:r>
                <a:endParaRPr lang="en-US" altLang="zh-CN" b="0" dirty="0"/>
              </a:p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-dimensional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altLang="zh-CN" i="1" dirty="0">
                    <a:latin typeface="Cambria Math" panose="02040503050406030204" pitchFamily="18" charset="0"/>
                  </a:rPr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categorical/multinomial distribution, </a:t>
                </a:r>
                <a:r>
                  <a:rPr lang="en-US" altLang="zh-CN" b="1" dirty="0"/>
                  <a:t>drawn 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,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. Use inference network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to mimic this distribution.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weighted average of similarities between topic and word embeddings i.e.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𝑑𝑘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softmax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a topic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a topic from topic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a word 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;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Repeat 1~3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times.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ACB140-592D-4B77-9863-7FF9050285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043" t="-2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662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FAB2871-14AC-4BA2-B0DC-9422517E2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565" y="2024223"/>
            <a:ext cx="4161435" cy="4267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5D179-3E2A-4D1C-9892-1868A934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3981" y="1551482"/>
                <a:ext cx="10515600" cy="4643523"/>
              </a:xfrm>
            </p:spPr>
            <p:txBody>
              <a:bodyPr/>
              <a:lstStyle/>
              <a:p>
                <a:r>
                  <a:rPr lang="en-US" dirty="0"/>
                  <a:t>The likelihood of the corpus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0" dirty="0"/>
                  <a:t>    </a:t>
                </a:r>
                <a:endParaRPr lang="en-US" sz="3200" b="1" dirty="0"/>
              </a:p>
              <a:p>
                <a:r>
                  <a:rPr lang="en-US" dirty="0"/>
                  <a:t>Use inference network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simulate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Maximize the ELBO: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ELBO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𝔼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</m:sSub>
                            <m:func>
                              <m:func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e>
                            </m:func>
                          </m:e>
                        </m:nary>
                      </m:e>
                    </m:nary>
                  </m:oMath>
                </a14:m>
                <a:br>
                  <a:rPr lang="en-US" altLang="zh-CN" i="1" dirty="0">
                    <a:latin typeface="Cambria Math" panose="02040503050406030204" pitchFamily="18" charset="0"/>
                  </a:rPr>
                </a:br>
                <a:r>
                  <a:rPr lang="en-US" altLang="zh-CN" i="1" dirty="0">
                    <a:latin typeface="Cambria Math" panose="02040503050406030204" pitchFamily="18" charset="0"/>
                  </a:rPr>
                  <a:t>		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𝒟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KL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)||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5D179-3E2A-4D1C-9892-1868A934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981" y="1551482"/>
                <a:ext cx="10515600" cy="4643523"/>
              </a:xfrm>
              <a:blipFill>
                <a:blip r:embed="rId3"/>
                <a:stretch>
                  <a:fillRect l="-1043" t="-2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标题 1">
            <a:extLst>
              <a:ext uri="{FF2B5EF4-FFF2-40B4-BE49-F238E27FC236}">
                <a16:creationId xmlns:a16="http://schemas.microsoft.com/office/drawing/2014/main" id="{6213F1D5-4BC6-4396-B4EF-ED2FEA6A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Topic Modeling in Embedding Space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702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51842-AF5D-4F48-942B-A99D8FEE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79CF5-1A0E-450D-ABF3-24CD8773A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5695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What is topic modeling?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Automatically discover topics </a:t>
                </a:r>
                <a:r>
                  <a:rPr lang="en-US" altLang="zh-CN" i="1" dirty="0"/>
                  <a:t>(unobserved) </a:t>
                </a:r>
                <a:r>
                  <a:rPr lang="en-US" altLang="zh-CN" dirty="0"/>
                  <a:t>from text corpus </a:t>
                </a:r>
                <a:r>
                  <a:rPr lang="en-US" altLang="zh-CN" i="1" dirty="0"/>
                  <a:t>(observed).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b="1" dirty="0"/>
                  <a:t>Why do we need topic modeling?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It facilitates many </a:t>
                </a:r>
                <a:r>
                  <a:rPr lang="en-US" altLang="zh-CN" dirty="0" err="1"/>
                  <a:t>nlp</a:t>
                </a:r>
                <a:r>
                  <a:rPr lang="en-US" altLang="zh-CN" dirty="0"/>
                  <a:t> applications including document analysis, text summarization and ad-hoc information retrieval.</a:t>
                </a:r>
              </a:p>
              <a:p>
                <a:r>
                  <a:rPr lang="en-US" altLang="zh-CN" b="1" dirty="0"/>
                  <a:t>Notations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documents in the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, they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unique words in total, forming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, and 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(pre-defined) topics hidden. We denote a single document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a single word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and a single topic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For each document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words,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is all the words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457200" lvl="1" indent="0">
                  <a:buNone/>
                </a:pPr>
                <a:endParaRPr lang="en-US" altLang="zh-CN" b="1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79CF5-1A0E-450D-ABF3-24CD8773A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5695" y="1825624"/>
                <a:ext cx="10515600" cy="5032375"/>
              </a:xfrm>
              <a:blipFill>
                <a:blip r:embed="rId3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419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819281-A51C-41D6-80D2-E2A84C92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5" y="129000"/>
            <a:ext cx="6876190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6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1FDBE-6C57-4C31-A088-7B29361D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095"/>
            <a:ext cx="7733333" cy="63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84B1F-76E6-4246-8E0F-8BF5090EAE74}"/>
              </a:ext>
            </a:extLst>
          </p:cNvPr>
          <p:cNvSpPr txBox="1"/>
          <p:nvPr/>
        </p:nvSpPr>
        <p:spPr>
          <a:xfrm>
            <a:off x="7811814" y="267095"/>
            <a:ext cx="438018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Topic Coherence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Prediction Power in a Document Completion Task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Divide each test document into two sets of words;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The first half is fed to the encoder for a topic proportion;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Use this topic proportion to generate the second set of words and compute likelihood.</a:t>
            </a:r>
          </a:p>
          <a:p>
            <a:pPr marL="800100" lvl="1" indent="-342900">
              <a:buAutoNum type="arabicPeriod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7B762-B3A4-4C1D-8F18-A702324DC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431" y="567687"/>
            <a:ext cx="3780952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4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490E-FB04-4F73-B38D-9A679841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21F-BD82-4288-B1D3-354E591DA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Enjoy the merits of pretrained language models</a:t>
            </a:r>
          </a:p>
          <a:p>
            <a:r>
              <a:rPr lang="en-US" dirty="0"/>
              <a:t>Use contextualized embeddings to overcome bag-of-words.</a:t>
            </a:r>
          </a:p>
        </p:txBody>
      </p:sp>
    </p:spTree>
    <p:extLst>
      <p:ext uri="{BB962C8B-B14F-4D97-AF65-F5344CB8AC3E}">
        <p14:creationId xmlns:p14="http://schemas.microsoft.com/office/powerpoint/2010/main" val="3031946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3FCFAC-C3EC-4DF9-9B88-FF8BE536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49" y="2013862"/>
            <a:ext cx="9285502" cy="28302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DBA9A6-460A-4B1F-862D-7D2EB10A6085}"/>
              </a:ext>
            </a:extLst>
          </p:cNvPr>
          <p:cNvSpPr txBox="1"/>
          <p:nvPr/>
        </p:nvSpPr>
        <p:spPr>
          <a:xfrm>
            <a:off x="4769370" y="5186597"/>
            <a:ext cx="2653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ACL 2020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091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8D99B0-F1AB-4DD5-885C-0E54CD5EE7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46633"/>
                <a:ext cx="10515600" cy="576473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Intuition</a:t>
                </a:r>
              </a:p>
              <a:p>
                <a:pPr lvl="1"/>
                <a:r>
                  <a:rPr lang="en-US" altLang="zh-CN" dirty="0"/>
                  <a:t>Directly cluster pretrained word embeddings by centroid-based clustering algorithm while incorporating corpus information.</a:t>
                </a:r>
              </a:p>
              <a:p>
                <a:r>
                  <a:rPr lang="en-US" altLang="zh-CN" dirty="0"/>
                  <a:t>Methodology 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Get word embedding by averaging all its </a:t>
                </a:r>
                <a:r>
                  <a:rPr lang="en-US" altLang="zh-CN" dirty="0" err="1"/>
                  <a:t>subword</a:t>
                </a:r>
                <a:r>
                  <a:rPr lang="en-US" altLang="zh-CN" dirty="0"/>
                  <a:t> embeddings and </a:t>
                </a:r>
                <a:r>
                  <a:rPr lang="en-US" altLang="zh-CN" b="1" dirty="0"/>
                  <a:t>weight</a:t>
                </a:r>
                <a:r>
                  <a:rPr lang="en-US" altLang="zh-CN" dirty="0"/>
                  <a:t> each word by:</a:t>
                </a:r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914400" lvl="1" indent="-457200">
                  <a:buAutoNum type="arabicPeriod" startAt="2"/>
                </a:pPr>
                <a:r>
                  <a:rPr lang="en-US" altLang="zh-CN" dirty="0"/>
                  <a:t>Cluster by </a:t>
                </a:r>
                <a:r>
                  <a:rPr lang="en-US" altLang="zh-CN" dirty="0" err="1"/>
                  <a:t>KMeans</a:t>
                </a:r>
                <a:r>
                  <a:rPr lang="en-US" altLang="zh-CN" dirty="0"/>
                  <a:t>/</a:t>
                </a:r>
                <a:r>
                  <a:rPr lang="en-US" altLang="zh-CN" dirty="0" err="1"/>
                  <a:t>Sperical-KMeans</a:t>
                </a:r>
                <a:r>
                  <a:rPr lang="en-US" altLang="zh-CN" dirty="0"/>
                  <a:t>/GMM.</a:t>
                </a:r>
              </a:p>
              <a:p>
                <a:pPr marL="914400" lvl="1" indent="-457200">
                  <a:buAutoNum type="arabicPeriod" startAt="2"/>
                </a:pPr>
                <a:r>
                  <a:rPr lang="en-US" altLang="zh-CN" dirty="0"/>
                  <a:t>Extract top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CN" dirty="0"/>
                  <a:t> words that are closest to the centroid as representatives and </a:t>
                </a:r>
                <a:r>
                  <a:rPr lang="en-US" altLang="zh-CN" b="1" dirty="0" err="1"/>
                  <a:t>rerank</a:t>
                </a:r>
                <a:r>
                  <a:rPr lang="en-US" altLang="zh-CN" dirty="0"/>
                  <a:t> them by term importance.</a:t>
                </a:r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8D99B0-F1AB-4DD5-885C-0E54CD5EE7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46633"/>
                <a:ext cx="10515600" cy="5764733"/>
              </a:xfrm>
              <a:blipFill>
                <a:blip r:embed="rId2"/>
                <a:stretch>
                  <a:fillRect l="-1043" t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0FF385E-EA9A-44FA-9291-66313FB2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60" y="5633325"/>
            <a:ext cx="4642879" cy="1224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8540AE-BEBC-4E75-A9EE-CF2192D65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006" y="2676745"/>
            <a:ext cx="3820986" cy="1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1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3657C-4B4C-4DAE-BEE2-E8994966F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zh-CN" dirty="0"/>
              <a:t>Experiments</a:t>
            </a:r>
          </a:p>
          <a:p>
            <a:pPr lvl="1"/>
            <a:r>
              <a:rPr lang="en-US" altLang="zh-CN" i="1" dirty="0"/>
              <a:t>20NewsGroup</a:t>
            </a:r>
            <a:r>
              <a:rPr lang="en-US" altLang="zh-CN" dirty="0"/>
              <a:t> and </a:t>
            </a:r>
            <a:r>
              <a:rPr lang="en-US" altLang="zh-CN" i="1" dirty="0"/>
              <a:t>Reuters </a:t>
            </a:r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Split dataset into 60% training set and 40% test set. Training set is used to clustering and get top 10 words for each topic, while test set is used to evaluate the </a:t>
            </a:r>
            <a:r>
              <a:rPr lang="en-US" altLang="zh-CN" i="1" dirty="0"/>
              <a:t>Normalized Pointwise Mutual Information </a:t>
            </a:r>
            <a:r>
              <a:rPr lang="en-US" altLang="zh-CN" dirty="0"/>
              <a:t>as a measure of topic coherence.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3B29D3-273F-42A6-BCAD-141CA9CE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2" y="2350374"/>
            <a:ext cx="11121916" cy="418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82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8752F2E-72D5-4C25-A825-B49E2162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6" y="1911246"/>
            <a:ext cx="5448925" cy="46280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27DDF7-CCF3-4B37-9ECD-7DDA21D73C55}"/>
              </a:ext>
            </a:extLst>
          </p:cNvPr>
          <p:cNvSpPr txBox="1"/>
          <p:nvPr/>
        </p:nvSpPr>
        <p:spPr>
          <a:xfrm>
            <a:off x="346024" y="569625"/>
            <a:ext cx="535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Influence of infrequent terms</a:t>
            </a:r>
            <a:endParaRPr lang="zh-CN" altLang="en-US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972BAA-F7DB-44D4-969C-2D4B88F25ABA}"/>
              </a:ext>
            </a:extLst>
          </p:cNvPr>
          <p:cNvSpPr txBox="1"/>
          <p:nvPr/>
        </p:nvSpPr>
        <p:spPr>
          <a:xfrm>
            <a:off x="6840512" y="569626"/>
            <a:ext cx="535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Complexity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2B5CD1-4F8E-45DB-BAC5-7C1255D70CF1}"/>
                  </a:ext>
                </a:extLst>
              </p:cNvPr>
              <p:cNvSpPr txBox="1"/>
              <p:nvPr/>
            </p:nvSpPr>
            <p:spPr>
              <a:xfrm>
                <a:off x="6445770" y="1911246"/>
                <a:ext cx="574623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For t iterations, k clusters, n words and m-dimensional embedding:</a:t>
                </a: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𝑡𝑘𝑛𝑚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</a:t>
                </a:r>
                <a:r>
                  <a:rPr lang="en-US" altLang="zh-CN" sz="2400" dirty="0" err="1"/>
                  <a:t>KMeans</a:t>
                </a:r>
                <a:endParaRPr lang="en-US" altLang="zh-CN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𝑡𝑘𝑛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GMM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𝑡𝑘𝑁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LDA 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all word count.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LDA takes 1 minute to run, whilst KM takes 10 seconds on CPU and 3-4 seconds on GPU.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2B5CD1-4F8E-45DB-BAC5-7C1255D7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770" y="1911246"/>
                <a:ext cx="5746230" cy="3416320"/>
              </a:xfrm>
              <a:prstGeom prst="rect">
                <a:avLst/>
              </a:prstGeom>
              <a:blipFill>
                <a:blip r:embed="rId3"/>
                <a:stretch>
                  <a:fillRect l="-1379" t="-1429" r="-424" b="-3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73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F5B27-94CC-49D9-A5FF-31839194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BERTopic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124966-77EB-409C-9704-BBA9FE039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altLang="zh-CN" dirty="0"/>
                  <a:t>Cluster document embedding produced by sentence-BERT.</a:t>
                </a:r>
              </a:p>
              <a:p>
                <a:pPr marL="514350" indent="-514350">
                  <a:buAutoNum type="arabicPeriod"/>
                </a:pPr>
                <a:r>
                  <a:rPr lang="en-US" altLang="zh-CN" dirty="0"/>
                  <a:t>Extract words with top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highest 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score in each cluster center as the representatives.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124966-77EB-409C-9704-BBA9FE039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128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E9549-3BC3-4CBF-82EA-1849A512D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31762"/>
            <a:ext cx="10515600" cy="56314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WWW 2022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525691-9E27-46F6-8F5B-86B43F43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45" y="2070968"/>
            <a:ext cx="10317110" cy="213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70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57FB0-492F-42FB-B988-8662AED2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for PLM-based Topic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96CC74-880A-44BE-A608-D4BB696D4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Unsuitability of PLM Embedding Space for Clustering</a:t>
                </a:r>
              </a:p>
              <a:p>
                <a:pPr lvl="1"/>
                <a:r>
                  <a:rPr lang="en-US" altLang="zh-CN" dirty="0"/>
                  <a:t>The embedding spaces of BERT do not exhibit clearly separated clusters and applying clustering algorithms like </a:t>
                </a:r>
                <a:r>
                  <a:rPr lang="zh-CN" altLang="en-US" dirty="0"/>
                  <a:t>𝐾</a:t>
                </a:r>
                <a:r>
                  <a:rPr lang="en-US" altLang="zh-CN" dirty="0"/>
                  <a:t>-means to these spaces leads to low-quality and unstable clusters.</a:t>
                </a:r>
              </a:p>
              <a:p>
                <a:pPr lvl="1"/>
                <a:r>
                  <a:rPr lang="en-US" altLang="zh-CN" dirty="0"/>
                  <a:t>This is because Masked Language Modeling objective assumes the learned contextualized embeddings are generated from a Gaussian Mixture Model (GMM)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mixture components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is the vocabulary size of BERT. </a:t>
                </a:r>
              </a:p>
              <a:p>
                <a:pPr lvl="1"/>
                <a:r>
                  <a:rPr lang="en-US" altLang="zh-CN" dirty="0"/>
                  <a:t>Randomly sample 3000 word embeddings </a:t>
                </a:r>
                <a:br>
                  <a:rPr lang="en-US" altLang="zh-CN" dirty="0"/>
                </a:br>
                <a:r>
                  <a:rPr lang="en-US" altLang="zh-CN" dirty="0"/>
                  <a:t>and visualize by t-SNE: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96CC74-880A-44BE-A608-D4BB696D4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384370B-15D1-4912-B866-746A491A0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38" y="4475385"/>
            <a:ext cx="3257862" cy="23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4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E29A-233C-4FCE-8EEA-A94B98A3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E82B1-FCD8-4ACF-A48A-C74D6A156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20Newsgroups</a:t>
            </a:r>
          </a:p>
          <a:p>
            <a:pPr lvl="1"/>
            <a:r>
              <a:rPr lang="en-US" dirty="0"/>
              <a:t>A collection of approximately 20,000 </a:t>
            </a:r>
            <a:r>
              <a:rPr lang="en-US" b="1" dirty="0"/>
              <a:t>annotated</a:t>
            </a:r>
            <a:r>
              <a:rPr lang="en-US" dirty="0"/>
              <a:t> articles, partitioned evenly across 20 different </a:t>
            </a:r>
            <a:r>
              <a:rPr lang="en-US" altLang="zh-CN" dirty="0"/>
              <a:t>topics</a:t>
            </a:r>
            <a:r>
              <a:rPr lang="en-US" dirty="0"/>
              <a:t>.</a:t>
            </a:r>
          </a:p>
          <a:p>
            <a:r>
              <a:rPr lang="en-US" i="1" dirty="0"/>
              <a:t>NYTimes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collection of 180000 news articles published between 1987 and 2007.</a:t>
            </a:r>
          </a:p>
          <a:p>
            <a:r>
              <a:rPr lang="en-US" dirty="0"/>
              <a:t>Different papers use different preprocessing methods to filter out some documents or words, resulting in different document/word number in total. </a:t>
            </a:r>
          </a:p>
        </p:txBody>
      </p:sp>
    </p:spTree>
    <p:extLst>
      <p:ext uri="{BB962C8B-B14F-4D97-AF65-F5344CB8AC3E}">
        <p14:creationId xmlns:p14="http://schemas.microsoft.com/office/powerpoint/2010/main" val="3717907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57AC97F-402E-41AD-8845-222D685C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Challenges for PLM-based Topic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6C0AB1-844A-44A8-9906-6A5BB3958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altLang="zh-CN" b="1" dirty="0"/>
              <a:t>Curse of Dimensionality</a:t>
            </a:r>
            <a:endParaRPr lang="en-US" altLang="zh-CN" dirty="0"/>
          </a:p>
          <a:p>
            <a:pPr lvl="1"/>
            <a:r>
              <a:rPr lang="en-US" altLang="zh-CN" dirty="0"/>
              <a:t>The Euclidean distance is no longer reliable in a high-dimensional space, causing Euclidean distance based clustering algorithms ineffective.</a:t>
            </a:r>
          </a:p>
          <a:p>
            <a:r>
              <a:rPr lang="en-US" altLang="zh-CN" b="1" dirty="0"/>
              <a:t>Lack of Good Document Representations from PLMs</a:t>
            </a:r>
          </a:p>
          <a:p>
            <a:pPr lvl="1"/>
            <a:r>
              <a:rPr lang="en-US" altLang="zh-CN" dirty="0"/>
              <a:t>BERT document embedding obtained from [CLS] is bad as stated in Sentence-BERT.</a:t>
            </a:r>
          </a:p>
          <a:p>
            <a:pPr lvl="1"/>
            <a:r>
              <a:rPr lang="en-US" altLang="zh-CN" dirty="0"/>
              <a:t>Using Sentence-BERT for topic modeling raises two issues:</a:t>
            </a:r>
          </a:p>
          <a:p>
            <a:pPr marL="1371600" lvl="2" indent="-457200">
              <a:buAutoNum type="arabicPeriod"/>
            </a:pPr>
            <a:r>
              <a:rPr lang="en-US" altLang="zh-CN" dirty="0"/>
              <a:t>When the corpus significantly diverges with the training set of Sentence-BERT, retraining is needed. However, training Sentence-BERT requires manual labels in </a:t>
            </a:r>
            <a:r>
              <a:rPr lang="en-US" altLang="zh-CN" i="1" dirty="0"/>
              <a:t>Natural Language Inference</a:t>
            </a:r>
            <a:r>
              <a:rPr lang="en-US" altLang="zh-CN" dirty="0"/>
              <a:t> task, which contradicts with the unsupervised nature of topic modeling.</a:t>
            </a:r>
          </a:p>
          <a:p>
            <a:pPr marL="1371600" lvl="2" indent="-457200">
              <a:buAutoNum type="arabicPeriod"/>
            </a:pPr>
            <a:r>
              <a:rPr lang="en-US" altLang="zh-CN" dirty="0"/>
              <a:t>The sentence embedding lies in a different latent space against word embeddings, thereby cannot be used to model document-topic distribution.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024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9467C9-3173-4294-8DA9-9AEAE5E1D8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0014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0" dirty="0"/>
                  <a:t>Three distributions:</a:t>
                </a:r>
                <a:endParaRPr lang="en-US" altLang="zh-CN" b="0" i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dirty="0"/>
                  <a:t>: no prior knowledge.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measured by similarity between document and topic vector in latent space.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: measured by similarity between word and topic vector in latent space.</a:t>
                </a:r>
              </a:p>
              <a:p>
                <a:r>
                  <a:rPr lang="en-US" altLang="zh-CN" dirty="0"/>
                  <a:t>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b="0" dirty="0"/>
                  <a:t>: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topic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Uniform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latent word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vMF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Map the latent word back to the original word embedding space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DNN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49467C9-3173-4294-8DA9-9AEAE5E1D8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00146"/>
              </a:xfrm>
              <a:blipFill>
                <a:blip r:embed="rId2"/>
                <a:stretch>
                  <a:fillRect l="-1043" t="-2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88EAB171-EC09-432B-9AC6-CEDC155C4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266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C2B7CC-FA66-486B-ABB1-6674B5C0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8355"/>
            <a:ext cx="12192000" cy="5599290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AA62544-2068-444A-86CC-0600037D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55"/>
            <a:ext cx="10515600" cy="1325563"/>
          </a:xfrm>
        </p:spPr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0323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C50F2-5578-4F57-93EC-05076D93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F59E11-E764-49DB-A1BE-30404BF39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500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Learning Document Embedding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Attentively pool word embeddings into the document embedding. Keep the word embedding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fixed.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Spherical Topic Space</a:t>
                </a:r>
              </a:p>
              <a:p>
                <a:pPr lvl="1"/>
                <a:r>
                  <a:rPr lang="en-US" altLang="zh-CN" dirty="0"/>
                  <a:t>Project the original embedding space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dirty="0"/>
                  <a:t>to spherical latent space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dirty="0"/>
                  <a:t> by a MLP.</a:t>
                </a:r>
              </a:p>
              <a:p>
                <a:pPr lvl="1"/>
                <a:r>
                  <a:rPr lang="en-US" altLang="zh-CN" dirty="0"/>
                  <a:t>The variables in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dirty="0"/>
                  <a:t>follow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mixture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-variate von Mises-Fisher distribution, where the topic vector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is mean of one component,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dirty="0"/>
                  <a:t> is hyper parameter.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1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F59E11-E764-49DB-A1BE-30404BF39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500"/>
                <a:ext cx="10515600" cy="5032375"/>
              </a:xfrm>
              <a:blipFill>
                <a:blip r:embed="rId2"/>
                <a:stretch>
                  <a:fillRect l="-1043" t="-2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B872A5E-D1D8-4279-B5E2-13189DE7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787" y="2727249"/>
            <a:ext cx="5300248" cy="909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7A1C00-98F6-4722-9000-CF3C10CCA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085" y="2727249"/>
            <a:ext cx="2443819" cy="90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87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263AD0C-BD81-4C88-8705-3DD0ED37E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026" y="4893395"/>
            <a:ext cx="4566808" cy="9119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56F1B2-782F-4B80-BA9C-9BF0A6A89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3972" y="1424067"/>
                <a:ext cx="10964056" cy="5433934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Cluster in Spherical Space: </a:t>
                </a:r>
                <a:r>
                  <a:rPr lang="en-US" altLang="zh-CN" dirty="0"/>
                  <a:t>Jointly learn the topic latent space and the assignment of topics.</a:t>
                </a:r>
                <a:r>
                  <a:rPr lang="en-US" altLang="zh-CN" b="1" dirty="0"/>
                  <a:t> </a:t>
                </a:r>
              </a:p>
              <a:p>
                <a:endParaRPr lang="en-US" altLang="zh-CN" b="1" dirty="0"/>
              </a:p>
              <a:p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the topic assignment for each word;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the target topic assignment for each word, just like the average of cluster nodes in </a:t>
                </a:r>
                <a:r>
                  <a:rPr lang="en-US" altLang="zh-CN" dirty="0" err="1"/>
                  <a:t>KMeans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Move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towards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by minimizing cross-entropy: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encourages </a:t>
                </a:r>
                <a:r>
                  <a:rPr lang="en-US" altLang="zh-CN" i="1" dirty="0"/>
                  <a:t>distinctive topic assignment</a:t>
                </a:r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) and </a:t>
                </a:r>
                <a:r>
                  <a:rPr lang="en-US" altLang="zh-CN" i="1" dirty="0"/>
                  <a:t>balanced clustering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en-US" altLang="zh-CN" i="1" dirty="0"/>
                  <a:t>. </a:t>
                </a:r>
                <a:r>
                  <a:rPr lang="en-US" altLang="zh-CN" dirty="0"/>
                  <a:t>[ICML 2016: Unsupervised Deep Embedding for Clustering Analysis]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56F1B2-782F-4B80-BA9C-9BF0A6A89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972" y="1424067"/>
                <a:ext cx="10964056" cy="5433934"/>
              </a:xfrm>
              <a:blipFill>
                <a:blip r:embed="rId3"/>
                <a:stretch>
                  <a:fillRect l="-1001" t="-2132" r="-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D22A3448-7923-431F-9AA1-DDC975F4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EDE59E2-18E3-4252-B119-683679FB82DE}"/>
              </a:ext>
            </a:extLst>
          </p:cNvPr>
          <p:cNvGrpSpPr/>
          <p:nvPr/>
        </p:nvGrpSpPr>
        <p:grpSpPr>
          <a:xfrm>
            <a:off x="1076656" y="2264089"/>
            <a:ext cx="10038687" cy="1027952"/>
            <a:chOff x="1408390" y="2277379"/>
            <a:chExt cx="10038687" cy="1027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BE643D8-C0A2-46BD-B723-30373155C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8390" y="2277379"/>
              <a:ext cx="4374113" cy="102795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4398D6-C515-4BCA-B423-E82BA3B0B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02989" y="2277379"/>
              <a:ext cx="5544088" cy="1027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5891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D7C68-124B-48E6-957F-F64B64174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Reconstruct document by aggregating its topics</a:t>
            </a:r>
          </a:p>
          <a:p>
            <a:pPr lvl="1"/>
            <a:r>
              <a:rPr lang="en-US" altLang="zh-CN" dirty="0"/>
              <a:t>Ensure the learned latent topics are meaningful summaries of the documents.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b="1" dirty="0"/>
              <a:t>Preserve PLM embeddings</a:t>
            </a:r>
          </a:p>
          <a:p>
            <a:pPr lvl="1"/>
            <a:r>
              <a:rPr lang="en-US" altLang="zh-CN" dirty="0"/>
              <a:t>Ensure the latent space preserves the important semantic information of the original embedding space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980BEF5-07E6-40A7-B93D-0EE5B5E6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65CDC61-916E-4ED2-862A-9A74EEDE5974}"/>
              </a:ext>
            </a:extLst>
          </p:cNvPr>
          <p:cNvGrpSpPr/>
          <p:nvPr/>
        </p:nvGrpSpPr>
        <p:grpSpPr>
          <a:xfrm>
            <a:off x="142332" y="3116091"/>
            <a:ext cx="11907333" cy="1015276"/>
            <a:chOff x="244710" y="2263515"/>
            <a:chExt cx="11907333" cy="10152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4BB6B01-9B78-42CE-A1A9-017FE6B5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2502" y="2442902"/>
              <a:ext cx="3936768" cy="83588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8C7A2BE-D39C-4474-A1DE-A5D97F82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710" y="2263515"/>
              <a:ext cx="4417056" cy="95522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A054D83-D1D9-473B-8289-D38E54D6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0007" y="2502957"/>
              <a:ext cx="3172036" cy="71578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A0CBAE8-70E4-41AE-A70C-DF6C94F0A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611" y="5812769"/>
            <a:ext cx="3702777" cy="8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6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C44D0E-60BA-4F17-8F72-1F1EED9C2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168" y="753373"/>
            <a:ext cx="6510728" cy="6104627"/>
          </a:xfr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C3CEF052-01EE-4985-A955-092C950E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89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63C2E-4174-4CA3-A56E-C76A406B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45E79-0897-427C-922E-2E03B6495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77739"/>
          </a:xfrm>
        </p:spPr>
        <p:txBody>
          <a:bodyPr/>
          <a:lstStyle/>
          <a:p>
            <a:r>
              <a:rPr lang="en-US" altLang="zh-CN" b="1" dirty="0"/>
              <a:t>Datasets</a:t>
            </a:r>
          </a:p>
          <a:p>
            <a:pPr lvl="1"/>
            <a:r>
              <a:rPr lang="en-US" altLang="zh-CN" dirty="0"/>
              <a:t>NYT; Yelp.</a:t>
            </a:r>
          </a:p>
          <a:p>
            <a:r>
              <a:rPr lang="en-US" altLang="zh-CN" b="1" dirty="0"/>
              <a:t>Metrics</a:t>
            </a:r>
          </a:p>
          <a:p>
            <a:pPr lvl="1"/>
            <a:r>
              <a:rPr lang="en-US" altLang="zh-CN" b="1" dirty="0"/>
              <a:t>Topic Coherence</a:t>
            </a:r>
          </a:p>
          <a:p>
            <a:pPr lvl="2"/>
            <a:r>
              <a:rPr lang="en-US" altLang="zh-CN" dirty="0" err="1"/>
              <a:t>Umass</a:t>
            </a:r>
            <a:r>
              <a:rPr lang="en-US" altLang="zh-CN" dirty="0"/>
              <a:t>, UCI</a:t>
            </a:r>
          </a:p>
          <a:p>
            <a:pPr lvl="2"/>
            <a:r>
              <a:rPr lang="en-US" altLang="zh-CN" i="1" dirty="0"/>
              <a:t>Intrusion: </a:t>
            </a:r>
            <a:r>
              <a:rPr lang="en-US" altLang="zh-CN" dirty="0"/>
              <a:t>Given the top words in a topic, we randomly inject one word from another topic then employ a human evaluator to identify this outlier. The precision is used.</a:t>
            </a:r>
            <a:endParaRPr lang="en-US" altLang="zh-CN" i="1" dirty="0"/>
          </a:p>
          <a:p>
            <a:pPr lvl="1"/>
            <a:r>
              <a:rPr lang="en-US" altLang="zh-CN" b="1" dirty="0"/>
              <a:t>Topic Diversity</a:t>
            </a:r>
            <a:endParaRPr lang="en-US" altLang="zh-CN" dirty="0"/>
          </a:p>
          <a:p>
            <a:pPr lvl="2"/>
            <a:r>
              <a:rPr lang="en-US" altLang="zh-CN" dirty="0"/>
              <a:t>The percentage of unique words in one topic.</a:t>
            </a:r>
          </a:p>
          <a:p>
            <a:pPr lvl="1"/>
            <a:r>
              <a:rPr lang="en-US" altLang="zh-CN" b="1" dirty="0"/>
              <a:t>Document Clustering Task</a:t>
            </a:r>
            <a:endParaRPr lang="en-US" altLang="zh-CN" dirty="0"/>
          </a:p>
          <a:p>
            <a:pPr lvl="2"/>
            <a:r>
              <a:rPr lang="en-US" altLang="zh-CN" dirty="0"/>
              <a:t>Normalized Mutual Information between clusters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469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DB48E-0969-4C1F-9C84-C57D78D9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EDD4AE-B7D5-42F4-B378-125B664C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5" y="1809502"/>
            <a:ext cx="6233395" cy="39942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B96480-2061-40D9-AB8C-88EEB2DE4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07" y="1782906"/>
            <a:ext cx="5592731" cy="40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39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A94EF-7F74-4E76-BD4A-507F6EE8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32735E-AE55-4134-8F0C-3F77018AA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4603"/>
            <a:ext cx="10515600" cy="1762359"/>
          </a:xfrm>
        </p:spPr>
        <p:txBody>
          <a:bodyPr/>
          <a:lstStyle/>
          <a:p>
            <a:r>
              <a:rPr lang="en-US" altLang="zh-CN" dirty="0"/>
              <a:t>Missing experiments validating the effectiveness of each loss function;</a:t>
            </a:r>
          </a:p>
          <a:p>
            <a:r>
              <a:rPr lang="en-US" altLang="zh-CN" dirty="0"/>
              <a:t>Missing experiments of topic sparsity (as stated) and topic balance.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11F2C8-980E-4D3C-82FD-4E420081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6" y="1438575"/>
            <a:ext cx="11446628" cy="2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6BE5-1C65-454C-9F4B-C91174AB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05F60-9019-44A7-A07A-7148A65E9C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55" y="1857156"/>
                <a:ext cx="11419490" cy="50008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Perplexity: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Topic Coherence: </a:t>
                </a:r>
              </a:p>
              <a:p>
                <a:pPr lvl="1"/>
                <a:r>
                  <a:rPr lang="en-US" altLang="zh-CN" dirty="0"/>
                  <a:t>Given the most likely word list of topic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denotes the number of documents containing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Umass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measures co-occurrence frequency of two terms in a sliding window: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UCI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)+1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05F60-9019-44A7-A07A-7148A65E9C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55" y="1857156"/>
                <a:ext cx="11419490" cy="5000844"/>
              </a:xfrm>
              <a:blipFill>
                <a:blip r:embed="rId2"/>
                <a:stretch>
                  <a:fillRect l="-961" t="-2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439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4232A-267C-41F4-BA70-75E01130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52898B-D16E-4E01-B9B9-00908E4F3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Lacks unified metrics/tasks to evaluate the model.</a:t>
                </a:r>
              </a:p>
              <a:p>
                <a:r>
                  <a:rPr lang="en-US" altLang="zh-CN" dirty="0"/>
                  <a:t>The dataset is small.</a:t>
                </a:r>
              </a:p>
              <a:p>
                <a:r>
                  <a:rPr lang="en-US" altLang="zh-CN" dirty="0"/>
                  <a:t>Neural methods is generally better than traditional methods when incorporating word embeddings.</a:t>
                </a:r>
              </a:p>
              <a:p>
                <a:r>
                  <a:rPr lang="en-US" altLang="zh-CN" dirty="0"/>
                  <a:t>Methodology</a:t>
                </a:r>
              </a:p>
              <a:p>
                <a:pPr lvl="1"/>
                <a:r>
                  <a:rPr lang="en-US" altLang="zh-CN" dirty="0"/>
                  <a:t>How to jointly project contextualized word embeddings and document embeddings</a:t>
                </a:r>
              </a:p>
              <a:p>
                <a:pPr lvl="1"/>
                <a:r>
                  <a:rPr lang="en-US" altLang="zh-CN" dirty="0"/>
                  <a:t>How to design proper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in the latent space</a:t>
                </a:r>
              </a:p>
              <a:p>
                <a:pPr lvl="1"/>
                <a:r>
                  <a:rPr lang="en-US" altLang="zh-CN" dirty="0"/>
                  <a:t>How to overcome bag-of-words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52898B-D16E-4E01-B9B9-00908E4F3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26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44152-9E35-4DA7-AC4E-7AC349F8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3E192-DE04-4A07-8AB0-7E425B51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Topic Coherence</a:t>
            </a:r>
          </a:p>
          <a:p>
            <a:pPr lvl="1"/>
            <a:r>
              <a:rPr lang="en-US" altLang="zh-CN" dirty="0"/>
              <a:t>Normalized Pointwise Mutual Information (Normalized UCI)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D46EE8-5A1D-4FF8-90DA-ED7536EFA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46" y="2676786"/>
            <a:ext cx="9706108" cy="32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1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8E91-B3C2-4CFD-9757-0B78DA92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8675D-8810-4896-925B-E74B7D2B7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Document Clustering Task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indicator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enumerates all possible mapping between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map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ind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map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Normalized mutual information between clusters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8675D-8810-4896-925B-E74B7D2B7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0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A1F43-AD31-447C-A668-15BEC71912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0217" y="696534"/>
                <a:ext cx="10951565" cy="57342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W</a:t>
                </a:r>
                <a:r>
                  <a:rPr lang="en-US" dirty="0"/>
                  <a:t>e can only observe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in the corpus. </a:t>
                </a:r>
              </a:p>
              <a:p>
                <a:r>
                  <a:rPr lang="en-US" dirty="0"/>
                  <a:t>Most topic models assume a generation process for each document in the corpus. This process involves a latent variable: </a:t>
                </a:r>
                <a:r>
                  <a:rPr lang="en-US" b="1" dirty="0"/>
                  <a:t>topic. </a:t>
                </a:r>
              </a:p>
              <a:p>
                <a:r>
                  <a:rPr lang="en-US" dirty="0"/>
                  <a:t>Topic models are probabilistic models that try to find a set of parameters that are the most likely to generate the corpus under their generation assumption.</a:t>
                </a:r>
              </a:p>
              <a:p>
                <a:r>
                  <a:rPr lang="en-US" dirty="0"/>
                  <a:t>In the most common case, the models try to use these three distributions to compute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>
                    <a:latin typeface="Cambria Math" panose="02040503050406030204" pitchFamily="18" charset="0"/>
                  </a:rPr>
                  <a:t>: </a:t>
                </a:r>
                <a:r>
                  <a:rPr lang="en-US" dirty="0"/>
                  <a:t>prior knowledge of topic proportion </a:t>
                </a:r>
                <a:r>
                  <a:rPr lang="en-US" altLang="zh-CN" dirty="0"/>
                  <a:t>distribution (distribution of topic distribution)</a:t>
                </a:r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: </a:t>
                </a:r>
                <a:r>
                  <a:rPr lang="en-US" dirty="0"/>
                  <a:t>given a document, the distribution of topics in it.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: given a topic, the distribution of words that represents it.</a:t>
                </a:r>
              </a:p>
              <a:p>
                <a:r>
                  <a:rPr lang="en-US" dirty="0"/>
                  <a:t>Bag-of-words assumption</a:t>
                </a:r>
              </a:p>
              <a:p>
                <a:pPr lvl="1"/>
                <a:r>
                  <a:rPr lang="en-US" dirty="0"/>
                  <a:t>Because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 word only conditions on the topic, </a:t>
                </a:r>
                <a:r>
                  <a:rPr lang="en-US" b="1" dirty="0"/>
                  <a:t>no context information is modeled.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A1F43-AD31-447C-A668-15BEC71912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217" y="696534"/>
                <a:ext cx="10951565" cy="5734245"/>
              </a:xfrm>
              <a:blipFill>
                <a:blip r:embed="rId2"/>
                <a:stretch>
                  <a:fillRect l="-1002" t="-2444" r="-278" b="-17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649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9890-0CB2-4F59-B853-24507CE4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BD43-917D-41DC-8824-89D0E8D6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Resort to analytic solutions;</a:t>
            </a:r>
          </a:p>
          <a:p>
            <a:r>
              <a:rPr lang="en-US" dirty="0"/>
              <a:t>Difficult math;</a:t>
            </a:r>
          </a:p>
        </p:txBody>
      </p:sp>
    </p:spTree>
    <p:extLst>
      <p:ext uri="{BB962C8B-B14F-4D97-AF65-F5344CB8AC3E}">
        <p14:creationId xmlns:p14="http://schemas.microsoft.com/office/powerpoint/2010/main" val="256514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2508</Words>
  <Application>Microsoft Office PowerPoint</Application>
  <PresentationFormat>宽屏</PresentationFormat>
  <Paragraphs>302</Paragraphs>
  <Slides>50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等线</vt:lpstr>
      <vt:lpstr>等线 Light</vt:lpstr>
      <vt:lpstr>Arial</vt:lpstr>
      <vt:lpstr>Cambria Math</vt:lpstr>
      <vt:lpstr>Office 主题​​</vt:lpstr>
      <vt:lpstr>Topic Modeling</vt:lpstr>
      <vt:lpstr>Outline</vt:lpstr>
      <vt:lpstr>Overview</vt:lpstr>
      <vt:lpstr>Datasets</vt:lpstr>
      <vt:lpstr>Metrics</vt:lpstr>
      <vt:lpstr>Metrics</vt:lpstr>
      <vt:lpstr>Metrics</vt:lpstr>
      <vt:lpstr>PowerPoint 演示文稿</vt:lpstr>
      <vt:lpstr>Traditional Methods</vt:lpstr>
      <vt:lpstr>Latent Semantic Analysis</vt:lpstr>
      <vt:lpstr>PLSA</vt:lpstr>
      <vt:lpstr>PLSA</vt:lpstr>
      <vt:lpstr>Latent Dirichlet Allocation</vt:lpstr>
      <vt:lpstr>Latent Dirichlet Allocation</vt:lpstr>
      <vt:lpstr>Latent Dirichlet Allocation</vt:lpstr>
      <vt:lpstr>Neural Methods</vt:lpstr>
      <vt:lpstr>Variational Inference</vt:lpstr>
      <vt:lpstr>PowerPoint 演示文稿</vt:lpstr>
      <vt:lpstr>PowerPoint 演示文稿</vt:lpstr>
      <vt:lpstr>AutoEncoding Variational Inference for Topic Models</vt:lpstr>
      <vt:lpstr>PowerPoint 演示文稿</vt:lpstr>
      <vt:lpstr>GAN</vt:lpstr>
      <vt:lpstr>Neural Topic Modeling with Bidirectional Adverserial Training</vt:lpstr>
      <vt:lpstr>Neural Topic Modeling with Bidirectional Adverserial Training</vt:lpstr>
      <vt:lpstr>Neural Topic Modeling with Bidirectional Adverserial Training</vt:lpstr>
      <vt:lpstr>PowerPoint 演示文稿</vt:lpstr>
      <vt:lpstr>Combine word embedding</vt:lpstr>
      <vt:lpstr>Topic Modeling in Embedding Space</vt:lpstr>
      <vt:lpstr>Topic Modeling in Embedding Space</vt:lpstr>
      <vt:lpstr>PowerPoint 演示文稿</vt:lpstr>
      <vt:lpstr>PowerPoint 演示文稿</vt:lpstr>
      <vt:lpstr>BERT-based methods</vt:lpstr>
      <vt:lpstr>PowerPoint 演示文稿</vt:lpstr>
      <vt:lpstr>PowerPoint 演示文稿</vt:lpstr>
      <vt:lpstr>PowerPoint 演示文稿</vt:lpstr>
      <vt:lpstr>PowerPoint 演示文稿</vt:lpstr>
      <vt:lpstr>BERTopic</vt:lpstr>
      <vt:lpstr>PowerPoint 演示文稿</vt:lpstr>
      <vt:lpstr>Challenges for PLM-based Topic Model</vt:lpstr>
      <vt:lpstr>Challenges for PLM-based Topic Model</vt:lpstr>
      <vt:lpstr>Methodology</vt:lpstr>
      <vt:lpstr>Methodology</vt:lpstr>
      <vt:lpstr>Methodology</vt:lpstr>
      <vt:lpstr>Training</vt:lpstr>
      <vt:lpstr>Training</vt:lpstr>
      <vt:lpstr>Training</vt:lpstr>
      <vt:lpstr>Experiments</vt:lpstr>
      <vt:lpstr>Experiments</vt:lpstr>
      <vt:lpstr>Experiments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</dc:title>
  <dc:creator>Peitian Zhang (FA Talent)</dc:creator>
  <cp:lastModifiedBy>Peitian Zhang (FA Talent)</cp:lastModifiedBy>
  <cp:revision>24</cp:revision>
  <dcterms:created xsi:type="dcterms:W3CDTF">2022-03-20T05:58:06Z</dcterms:created>
  <dcterms:modified xsi:type="dcterms:W3CDTF">2022-03-21T11:20:33Z</dcterms:modified>
</cp:coreProperties>
</file>